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sldIdLst>
    <p:sldId id="256" r:id="rId5"/>
    <p:sldId id="263" r:id="rId6"/>
    <p:sldId id="259" r:id="rId7"/>
    <p:sldId id="258" r:id="rId8"/>
    <p:sldId id="265" r:id="rId9"/>
    <p:sldId id="260" r:id="rId10"/>
    <p:sldId id="261" r:id="rId11"/>
    <p:sldId id="264" r:id="rId12"/>
  </p:sldIdLst>
  <p:sldSz cx="9144000" cy="5143500" type="screen16x9"/>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A9092C-E27A-7C07-2C67-FB99640AB1EF}" name="Ambika Mathur" initials="AM" userId="S::ambika.mathur@utsa.edu::9ab42a0e-9064-4350-8f7a-799291a28835" providerId="AD"/>
  <p188:author id="{93DA2137-4489-CBBA-DC22-8B87D4158C10}" name="Lemoine, Kevin" initials="KL" userId="S::klemoine@utsystem.edu::1b4d4da7-4d98-4f94-a279-5913024acdb5" providerId="AD"/>
  <p188:author id="{67B414A6-E9B2-ACD9-184E-46D71F92FED9}" name="Rose, Weston" initials="RW" userId="S::wrose@utsystem.edu::14825147-afe7-4675-947c-aa04abf7017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4B0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102" d="100"/>
          <a:sy n="102" d="100"/>
        </p:scale>
        <p:origin x="660" y="31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074F0418-B49E-470D-8779-F6319EB481E2}" type="datetimeFigureOut">
              <a:rPr lang="en-US" smtClean="0"/>
              <a:t>11/6/2023</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EE0ED436-C3B7-45BC-9377-FF0C25C591A7}" type="slidenum">
              <a:rPr lang="en-US" smtClean="0"/>
              <a:t>‹#›</a:t>
            </a:fld>
            <a:endParaRPr lang="en-US"/>
          </a:p>
        </p:txBody>
      </p:sp>
    </p:spTree>
    <p:extLst>
      <p:ext uri="{BB962C8B-B14F-4D97-AF65-F5344CB8AC3E}">
        <p14:creationId xmlns:p14="http://schemas.microsoft.com/office/powerpoint/2010/main" val="781205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047750"/>
            <a:ext cx="7086600" cy="1371601"/>
          </a:xfrm>
        </p:spPr>
        <p:txBody>
          <a:bodyPr>
            <a:normAutofit/>
          </a:bodyPr>
          <a:lstStyle>
            <a:lvl1pPr algn="l">
              <a:defRPr sz="3600"/>
            </a:lvl1pPr>
          </a:lstStyle>
          <a:p>
            <a:r>
              <a:rPr lang="en-US" dirty="0"/>
              <a:t>Click to edit Master title style</a:t>
            </a:r>
          </a:p>
        </p:txBody>
      </p:sp>
      <p:sp>
        <p:nvSpPr>
          <p:cNvPr id="3" name="Subtitle 2"/>
          <p:cNvSpPr>
            <a:spLocks noGrp="1"/>
          </p:cNvSpPr>
          <p:nvPr>
            <p:ph type="subTitle" idx="1" hasCustomPrompt="1"/>
          </p:nvPr>
        </p:nvSpPr>
        <p:spPr>
          <a:xfrm>
            <a:off x="990600" y="3181350"/>
            <a:ext cx="7086600" cy="838200"/>
          </a:xfrm>
        </p:spPr>
        <p:txBody>
          <a:bodyPr>
            <a:normAutofit/>
          </a:bodyPr>
          <a:lstStyle>
            <a:lvl1pPr marL="0" indent="0" algn="l">
              <a:buNone/>
              <a:defRPr sz="1600">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U. T. System Board of Regents Meeting</a:t>
            </a:r>
          </a:p>
          <a:p>
            <a:r>
              <a:rPr lang="en-US" dirty="0"/>
              <a:t>Committee (if committee meeting)</a:t>
            </a:r>
          </a:p>
          <a:p>
            <a:r>
              <a:rPr lang="en-US" dirty="0"/>
              <a:t>Month Year</a:t>
            </a:r>
          </a:p>
        </p:txBody>
      </p:sp>
      <p:sp>
        <p:nvSpPr>
          <p:cNvPr id="4" name="Slide Number Placeholder 5"/>
          <p:cNvSpPr>
            <a:spLocks noGrp="1"/>
          </p:cNvSpPr>
          <p:nvPr>
            <p:ph type="sldNum" sz="quarter" idx="4"/>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dirty="0"/>
          </a:p>
        </p:txBody>
      </p:sp>
      <p:sp>
        <p:nvSpPr>
          <p:cNvPr id="6" name="Text Placeholder 5"/>
          <p:cNvSpPr>
            <a:spLocks noGrp="1"/>
          </p:cNvSpPr>
          <p:nvPr>
            <p:ph type="body" sz="quarter" idx="10" hasCustomPrompt="1"/>
          </p:nvPr>
        </p:nvSpPr>
        <p:spPr>
          <a:xfrm>
            <a:off x="990600" y="2419350"/>
            <a:ext cx="7086600" cy="609600"/>
          </a:xfrm>
        </p:spPr>
        <p:txBody>
          <a:bodyPr>
            <a:normAutofit/>
          </a:bodyPr>
          <a:lstStyle>
            <a:lvl1pPr marL="0" indent="0">
              <a:buNone/>
              <a:defRPr sz="2400">
                <a:solidFill>
                  <a:schemeClr val="accent6">
                    <a:lumMod val="60000"/>
                    <a:lumOff val="40000"/>
                  </a:schemeClr>
                </a:solidFill>
              </a:defRPr>
            </a:lvl1pPr>
          </a:lstStyle>
          <a:p>
            <a:pPr lvl="0"/>
            <a:r>
              <a:rPr lang="en-US" dirty="0"/>
              <a:t>Presenter, Job Title</a:t>
            </a:r>
          </a:p>
        </p:txBody>
      </p:sp>
    </p:spTree>
    <p:extLst>
      <p:ext uri="{BB962C8B-B14F-4D97-AF65-F5344CB8AC3E}">
        <p14:creationId xmlns:p14="http://schemas.microsoft.com/office/powerpoint/2010/main" val="2004255710"/>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lnSpc>
                <a:spcPct val="100000"/>
              </a:lnSpc>
              <a:defRPr sz="2000" b="1"/>
            </a:lvl1pPr>
          </a:lstStyle>
          <a:p>
            <a:r>
              <a:rPr lang="en-US" dirty="0"/>
              <a:t>Click to edit Master title style</a:t>
            </a:r>
          </a:p>
        </p:txBody>
      </p:sp>
      <p:sp>
        <p:nvSpPr>
          <p:cNvPr id="3" name="Content Placeholder 2"/>
          <p:cNvSpPr>
            <a:spLocks noGrp="1"/>
          </p:cNvSpPr>
          <p:nvPr>
            <p:ph idx="1"/>
          </p:nvPr>
        </p:nvSpPr>
        <p:spPr>
          <a:xfrm>
            <a:off x="3575050" y="204789"/>
            <a:ext cx="5111750" cy="41957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7"/>
            <a:ext cx="3008313" cy="33242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Slide Number Placeholder 5"/>
          <p:cNvSpPr txBox="1">
            <a:spLocks/>
          </p:cNvSpPr>
          <p:nvPr userDrawn="1"/>
        </p:nvSpPr>
        <p:spPr>
          <a:xfrm>
            <a:off x="6553200" y="4552950"/>
            <a:ext cx="2133600" cy="273844"/>
          </a:xfrm>
          <a:prstGeom prst="rect">
            <a:avLst/>
          </a:prstGeom>
        </p:spPr>
        <p:txBody>
          <a:bodyPr/>
          <a:lstStyle>
            <a:defPPr>
              <a:defRPr lang="en-US"/>
            </a:defPPr>
            <a:lvl1pPr marL="0" algn="r"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3210269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45524-5D79-9B4C-0BF2-48A8DAFE556A}"/>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4C45605-DE69-CA9A-7553-5B2310D30845}"/>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36BE7C0-FEB9-A756-E40F-470FB1A0DF79}"/>
              </a:ext>
            </a:extLst>
          </p:cNvPr>
          <p:cNvSpPr>
            <a:spLocks noGrp="1"/>
          </p:cNvSpPr>
          <p:nvPr>
            <p:ph type="dt" sz="half" idx="10"/>
          </p:nvPr>
        </p:nvSpPr>
        <p:spPr/>
        <p:txBody>
          <a:bodyPr/>
          <a:lstStyle/>
          <a:p>
            <a:fld id="{C022D414-272B-4C02-9E0F-4447CEEB113A}" type="datetimeFigureOut">
              <a:rPr lang="en-US" smtClean="0"/>
              <a:t>11/6/2023</a:t>
            </a:fld>
            <a:endParaRPr lang="en-US"/>
          </a:p>
        </p:txBody>
      </p:sp>
      <p:sp>
        <p:nvSpPr>
          <p:cNvPr id="5" name="Footer Placeholder 4">
            <a:extLst>
              <a:ext uri="{FF2B5EF4-FFF2-40B4-BE49-F238E27FC236}">
                <a16:creationId xmlns:a16="http://schemas.microsoft.com/office/drawing/2014/main" id="{4B6AEC52-66A4-824E-4491-325214E7B1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DD9A58-C08A-FC1E-A959-5EC6E08EAEB4}"/>
              </a:ext>
            </a:extLst>
          </p:cNvPr>
          <p:cNvSpPr>
            <a:spLocks noGrp="1"/>
          </p:cNvSpPr>
          <p:nvPr>
            <p:ph type="sldNum" sz="quarter" idx="12"/>
          </p:nvPr>
        </p:nvSpPr>
        <p:spPr/>
        <p:txBody>
          <a:bodyPr/>
          <a:lstStyle/>
          <a:p>
            <a:fld id="{80E47827-10C6-49D5-875A-3039CD0229D8}" type="slidenum">
              <a:rPr lang="en-US" smtClean="0"/>
              <a:t>‹#›</a:t>
            </a:fld>
            <a:endParaRPr lang="en-US"/>
          </a:p>
        </p:txBody>
      </p:sp>
    </p:spTree>
    <p:extLst>
      <p:ext uri="{BB962C8B-B14F-4D97-AF65-F5344CB8AC3E}">
        <p14:creationId xmlns:p14="http://schemas.microsoft.com/office/powerpoint/2010/main" val="1779604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047750"/>
            <a:ext cx="7086600" cy="1371601"/>
          </a:xfrm>
        </p:spPr>
        <p:txBody>
          <a:bodyPr>
            <a:normAutofit/>
          </a:bodyPr>
          <a:lstStyle>
            <a:lvl1pPr algn="l">
              <a:defRPr sz="3600"/>
            </a:lvl1pPr>
          </a:lstStyle>
          <a:p>
            <a:r>
              <a:rPr lang="en-US" dirty="0"/>
              <a:t>Click to edit Master title style</a:t>
            </a:r>
          </a:p>
        </p:txBody>
      </p:sp>
      <p:sp>
        <p:nvSpPr>
          <p:cNvPr id="3" name="Subtitle 2"/>
          <p:cNvSpPr>
            <a:spLocks noGrp="1"/>
          </p:cNvSpPr>
          <p:nvPr>
            <p:ph type="subTitle" idx="1" hasCustomPrompt="1"/>
          </p:nvPr>
        </p:nvSpPr>
        <p:spPr>
          <a:xfrm>
            <a:off x="990600" y="3181350"/>
            <a:ext cx="7086600" cy="838200"/>
          </a:xfrm>
        </p:spPr>
        <p:txBody>
          <a:bodyPr>
            <a:normAutofit/>
          </a:bodyPr>
          <a:lstStyle>
            <a:lvl1pPr marL="0" indent="0" algn="l">
              <a:buNone/>
              <a:defRPr sz="1600">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U. T. System Board of Regents Meeting</a:t>
            </a:r>
          </a:p>
          <a:p>
            <a:r>
              <a:rPr lang="en-US" dirty="0"/>
              <a:t>Committee (if committee meeting)</a:t>
            </a:r>
          </a:p>
          <a:p>
            <a:r>
              <a:rPr lang="en-US" dirty="0"/>
              <a:t>Month Year</a:t>
            </a:r>
          </a:p>
        </p:txBody>
      </p:sp>
      <p:sp>
        <p:nvSpPr>
          <p:cNvPr id="4" name="Slide Number Placeholder 5"/>
          <p:cNvSpPr>
            <a:spLocks noGrp="1"/>
          </p:cNvSpPr>
          <p:nvPr>
            <p:ph type="sldNum" sz="quarter" idx="4"/>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dirty="0"/>
          </a:p>
        </p:txBody>
      </p:sp>
      <p:sp>
        <p:nvSpPr>
          <p:cNvPr id="6" name="Text Placeholder 5"/>
          <p:cNvSpPr>
            <a:spLocks noGrp="1"/>
          </p:cNvSpPr>
          <p:nvPr>
            <p:ph type="body" sz="quarter" idx="10" hasCustomPrompt="1"/>
          </p:nvPr>
        </p:nvSpPr>
        <p:spPr>
          <a:xfrm>
            <a:off x="990600" y="2419350"/>
            <a:ext cx="7086600" cy="609600"/>
          </a:xfrm>
        </p:spPr>
        <p:txBody>
          <a:bodyPr>
            <a:normAutofit/>
          </a:bodyPr>
          <a:lstStyle>
            <a:lvl1pPr marL="0" indent="0">
              <a:buNone/>
              <a:defRPr sz="2400">
                <a:solidFill>
                  <a:schemeClr val="accent6">
                    <a:lumMod val="60000"/>
                    <a:lumOff val="40000"/>
                  </a:schemeClr>
                </a:solidFill>
              </a:defRPr>
            </a:lvl1pPr>
          </a:lstStyle>
          <a:p>
            <a:pPr lvl="0"/>
            <a:r>
              <a:rPr lang="en-US" dirty="0"/>
              <a:t>Presenter, Job Title</a:t>
            </a:r>
          </a:p>
        </p:txBody>
      </p:sp>
    </p:spTree>
    <p:extLst>
      <p:ext uri="{BB962C8B-B14F-4D97-AF65-F5344CB8AC3E}">
        <p14:creationId xmlns:p14="http://schemas.microsoft.com/office/powerpoint/2010/main" val="1389528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8229600" cy="838200"/>
          </a:xfrm>
        </p:spPr>
        <p:txBody>
          <a:body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4"/>
          </p:nvPr>
        </p:nvSpPr>
        <p:spPr>
          <a:xfrm>
            <a:off x="6553200" y="4552950"/>
            <a:ext cx="2133600" cy="273844"/>
          </a:xfrm>
          <a:prstGeom prst="rect">
            <a:avLst/>
          </a:prstGeom>
        </p:spPr>
        <p:txBody>
          <a:bodyPr/>
          <a:lstStyle>
            <a:lvl1pPr algn="r">
              <a:defRPr>
                <a:solidFill>
                  <a:schemeClr val="tx1"/>
                </a:solidFill>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36550884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4899" y="1428750"/>
            <a:ext cx="6934201" cy="1338262"/>
          </a:xfrm>
        </p:spPr>
        <p:txBody>
          <a:bodyPr anchor="b">
            <a:noAutofit/>
          </a:bodyPr>
          <a:lstStyle>
            <a:lvl1pPr algn="l">
              <a:defRPr sz="2800" b="1" cap="all"/>
            </a:lvl1pPr>
          </a:lstStyle>
          <a:p>
            <a:r>
              <a:rPr lang="en-US" dirty="0"/>
              <a:t>Click to edit Master title style</a:t>
            </a:r>
          </a:p>
        </p:txBody>
      </p:sp>
      <p:sp>
        <p:nvSpPr>
          <p:cNvPr id="3" name="Text Placeholder 2"/>
          <p:cNvSpPr>
            <a:spLocks noGrp="1"/>
          </p:cNvSpPr>
          <p:nvPr>
            <p:ph type="body" idx="1"/>
          </p:nvPr>
        </p:nvSpPr>
        <p:spPr>
          <a:xfrm>
            <a:off x="1104899" y="2767012"/>
            <a:ext cx="6934200" cy="808434"/>
          </a:xfrm>
        </p:spPr>
        <p:txBody>
          <a:bodyPr anchor="t"/>
          <a:lstStyle>
            <a:lvl1pPr marL="0" indent="0">
              <a:buNone/>
              <a:defRPr sz="2000">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Slide Number Placeholder 5"/>
          <p:cNvSpPr>
            <a:spLocks noGrp="1"/>
          </p:cNvSpPr>
          <p:nvPr>
            <p:ph type="sldNum" sz="quarter" idx="4"/>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3422405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p:cNvSpPr>
            <a:spLocks noGrp="1"/>
          </p:cNvSpPr>
          <p:nvPr>
            <p:ph type="title"/>
          </p:nvPr>
        </p:nvSpPr>
        <p:spPr>
          <a:xfrm>
            <a:off x="1104899" y="1428750"/>
            <a:ext cx="6934201" cy="1338262"/>
          </a:xfrm>
        </p:spPr>
        <p:txBody>
          <a:bodyPr anchor="b">
            <a:noAutofit/>
          </a:bodyPr>
          <a:lstStyle>
            <a:lvl1pPr algn="l">
              <a:defRPr sz="2800" b="1" cap="all"/>
            </a:lvl1pPr>
          </a:lstStyle>
          <a:p>
            <a:r>
              <a:rPr lang="en-US" dirty="0"/>
              <a:t>Click to edit Master title style</a:t>
            </a:r>
          </a:p>
        </p:txBody>
      </p:sp>
      <p:sp>
        <p:nvSpPr>
          <p:cNvPr id="3" name="Text Placeholder 2"/>
          <p:cNvSpPr>
            <a:spLocks noGrp="1"/>
          </p:cNvSpPr>
          <p:nvPr>
            <p:ph type="body" idx="1"/>
          </p:nvPr>
        </p:nvSpPr>
        <p:spPr>
          <a:xfrm>
            <a:off x="1104899" y="2767012"/>
            <a:ext cx="6934200" cy="808434"/>
          </a:xfrm>
        </p:spPr>
        <p:txBody>
          <a:bodyPr anchor="t"/>
          <a:lstStyle>
            <a:lvl1pPr marL="0" indent="0">
              <a:buNone/>
              <a:defRPr sz="2000">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Slide Number Placeholder 5"/>
          <p:cNvSpPr>
            <a:spLocks noGrp="1"/>
          </p:cNvSpPr>
          <p:nvPr>
            <p:ph type="sldNum" sz="quarter" idx="4"/>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3315973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486150"/>
            <a:ext cx="80772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457200" y="285750"/>
            <a:ext cx="8077199" cy="3086100"/>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457200" y="3911203"/>
            <a:ext cx="80772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txBox="1">
            <a:spLocks/>
          </p:cNvSpPr>
          <p:nvPr userDrawn="1"/>
        </p:nvSpPr>
        <p:spPr>
          <a:xfrm>
            <a:off x="6553200" y="4552950"/>
            <a:ext cx="2133600" cy="273844"/>
          </a:xfrm>
          <a:prstGeom prst="rect">
            <a:avLst/>
          </a:prstGeom>
        </p:spPr>
        <p:txBody>
          <a:bodyPr/>
          <a:lstStyle>
            <a:defPPr>
              <a:defRPr lang="en-US"/>
            </a:defPPr>
            <a:lvl1pPr marL="0" algn="r"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3003022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200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200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4"/>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918910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Slide Number Placeholder 5"/>
          <p:cNvSpPr>
            <a:spLocks noGrp="1"/>
          </p:cNvSpPr>
          <p:nvPr>
            <p:ph type="sldNum" sz="quarter" idx="12"/>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3866743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847152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71DA95A-219B-C35C-E86C-1352E64D3DF6}"/>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p:blipFill>
        <p:spPr>
          <a:xfrm>
            <a:off x="0" y="0"/>
            <a:ext cx="9144000" cy="5143500"/>
          </a:xfrm>
          <a:prstGeom prst="rect">
            <a:avLst/>
          </a:prstGeom>
        </p:spPr>
      </p:pic>
      <p:sp>
        <p:nvSpPr>
          <p:cNvPr id="2" name="Title Placeholder 1"/>
          <p:cNvSpPr>
            <a:spLocks noGrp="1"/>
          </p:cNvSpPr>
          <p:nvPr>
            <p:ph type="title"/>
          </p:nvPr>
        </p:nvSpPr>
        <p:spPr>
          <a:xfrm>
            <a:off x="457200" y="285750"/>
            <a:ext cx="8229600" cy="8382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276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4552950"/>
            <a:ext cx="2133600" cy="273844"/>
          </a:xfrm>
          <a:prstGeom prst="rect">
            <a:avLst/>
          </a:prstGeom>
        </p:spPr>
        <p:txBody>
          <a:bodyPr/>
          <a:lstStyle>
            <a:lvl1pPr algn="r">
              <a:defRPr sz="1400">
                <a:solidFill>
                  <a:schemeClr val="bg1"/>
                </a:solidFill>
                <a:latin typeface="Arial" pitchFamily="34" charset="0"/>
                <a:cs typeface="Arial" pitchFamily="34" charset="0"/>
              </a:defRPr>
            </a:lvl1pPr>
          </a:lstStyle>
          <a:p>
            <a:fld id="{A7EE2453-3BC3-4CDC-BBD4-144194DC3BDD}" type="slidenum">
              <a:rPr lang="en-US" smtClean="0"/>
              <a:pPr/>
              <a:t>‹#›</a:t>
            </a:fld>
            <a:endParaRPr lang="en-US" dirty="0"/>
          </a:p>
        </p:txBody>
      </p:sp>
    </p:spTree>
    <p:extLst>
      <p:ext uri="{BB962C8B-B14F-4D97-AF65-F5344CB8AC3E}">
        <p14:creationId xmlns:p14="http://schemas.microsoft.com/office/powerpoint/2010/main" val="2629049938"/>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9" r:id="rId5"/>
    <p:sldLayoutId id="2147483657" r:id="rId6"/>
    <p:sldLayoutId id="2147483652" r:id="rId7"/>
    <p:sldLayoutId id="2147483654" r:id="rId8"/>
    <p:sldLayoutId id="2147483655" r:id="rId9"/>
    <p:sldLayoutId id="2147483656" r:id="rId10"/>
    <p:sldLayoutId id="2147483660" r:id="rId11"/>
  </p:sldLayoutIdLst>
  <p:hf hdr="0" ftr="0" dt="0"/>
  <p:txStyles>
    <p:titleStyle>
      <a:lvl1pPr algn="l" defTabSz="914400" rtl="0" eaLnBrk="1" latinLnBrk="0" hangingPunct="1">
        <a:lnSpc>
          <a:spcPts val="3200"/>
        </a:lnSpc>
        <a:spcBef>
          <a:spcPct val="0"/>
        </a:spcBef>
        <a:buNone/>
        <a:defRPr sz="2800" kern="1200">
          <a:solidFill>
            <a:srgbClr val="FFCC66"/>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1">
            <a:lumMod val="60000"/>
            <a:lumOff val="40000"/>
          </a:schemeClr>
        </a:buClr>
        <a:buFont typeface="Arial" pitchFamily="34" charset="0"/>
        <a:buChar char="•"/>
        <a:defRPr sz="2800" kern="1200">
          <a:solidFill>
            <a:schemeClr val="bg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bg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bg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accent1">
            <a:lumMod val="60000"/>
            <a:lumOff val="40000"/>
          </a:schemeClr>
        </a:buClr>
        <a:buFont typeface="Arial" pitchFamily="34" charset="0"/>
        <a:buChar char="–"/>
        <a:defRPr sz="1800" kern="1200">
          <a:solidFill>
            <a:schemeClr val="bg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accent1">
            <a:lumMod val="60000"/>
            <a:lumOff val="40000"/>
          </a:schemeClr>
        </a:buClr>
        <a:buFont typeface="Arial" pitchFamily="34" charset="0"/>
        <a:buChar char="»"/>
        <a:defRPr sz="18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9CBCF-28EB-991B-AF0D-808B619DE32F}"/>
              </a:ext>
            </a:extLst>
          </p:cNvPr>
          <p:cNvSpPr>
            <a:spLocks noGrp="1"/>
          </p:cNvSpPr>
          <p:nvPr>
            <p:ph type="ctrTitle"/>
          </p:nvPr>
        </p:nvSpPr>
        <p:spPr>
          <a:xfrm>
            <a:off x="381000" y="666750"/>
            <a:ext cx="6858000" cy="1600200"/>
          </a:xfrm>
        </p:spPr>
        <p:txBody>
          <a:bodyPr>
            <a:normAutofit/>
          </a:bodyPr>
          <a:lstStyle/>
          <a:p>
            <a:pPr algn="l"/>
            <a:r>
              <a:rPr lang="en-US" b="1" dirty="0">
                <a:solidFill>
                  <a:srgbClr val="CA4B0C"/>
                </a:solidFill>
              </a:rPr>
              <a:t>Statement of Principles</a:t>
            </a:r>
            <a:br>
              <a:rPr lang="en-US" b="1" dirty="0">
                <a:solidFill>
                  <a:srgbClr val="CA4B0C"/>
                </a:solidFill>
              </a:rPr>
            </a:br>
            <a:br>
              <a:rPr lang="en-US" b="1" dirty="0">
                <a:solidFill>
                  <a:srgbClr val="CA4B0C"/>
                </a:solidFill>
              </a:rPr>
            </a:br>
            <a:r>
              <a:rPr lang="en-US" b="1" dirty="0">
                <a:solidFill>
                  <a:srgbClr val="CA4B0C"/>
                </a:solidFill>
              </a:rPr>
              <a:t>of Graduate Education</a:t>
            </a:r>
          </a:p>
        </p:txBody>
      </p:sp>
      <p:sp>
        <p:nvSpPr>
          <p:cNvPr id="3" name="Subtitle 2">
            <a:extLst>
              <a:ext uri="{FF2B5EF4-FFF2-40B4-BE49-F238E27FC236}">
                <a16:creationId xmlns:a16="http://schemas.microsoft.com/office/drawing/2014/main" id="{2775004A-A1A1-8845-210C-273DD170FCBD}"/>
              </a:ext>
            </a:extLst>
          </p:cNvPr>
          <p:cNvSpPr>
            <a:spLocks noGrp="1"/>
          </p:cNvSpPr>
          <p:nvPr>
            <p:ph type="subTitle" idx="1"/>
          </p:nvPr>
        </p:nvSpPr>
        <p:spPr>
          <a:xfrm>
            <a:off x="495300" y="2470846"/>
            <a:ext cx="8420100" cy="811410"/>
          </a:xfrm>
        </p:spPr>
        <p:txBody>
          <a:bodyPr>
            <a:noAutofit/>
          </a:bodyPr>
          <a:lstStyle/>
          <a:p>
            <a:pPr algn="l"/>
            <a:r>
              <a:rPr lang="en-US" dirty="0"/>
              <a:t>Graduate Deans of UT institutions &amp; UT System Office of Academic Affairs</a:t>
            </a:r>
          </a:p>
        </p:txBody>
      </p:sp>
      <p:sp>
        <p:nvSpPr>
          <p:cNvPr id="4" name="Subtitle 2">
            <a:extLst>
              <a:ext uri="{FF2B5EF4-FFF2-40B4-BE49-F238E27FC236}">
                <a16:creationId xmlns:a16="http://schemas.microsoft.com/office/drawing/2014/main" id="{8DEC4813-27E5-34C6-2DD5-04C01515846B}"/>
              </a:ext>
            </a:extLst>
          </p:cNvPr>
          <p:cNvSpPr txBox="1">
            <a:spLocks/>
          </p:cNvSpPr>
          <p:nvPr/>
        </p:nvSpPr>
        <p:spPr>
          <a:xfrm>
            <a:off x="495300" y="3028950"/>
            <a:ext cx="6629400" cy="1241822"/>
          </a:xfrm>
          <a:prstGeom prst="rect">
            <a:avLst/>
          </a:prstGeom>
        </p:spPr>
        <p:txBody>
          <a:bodyPr vert="horz" lIns="91440" tIns="45720" rIns="91440" bIns="45720" rtlCol="0">
            <a:noAutofit/>
          </a:bodyPr>
          <a:lstStyle>
            <a:lvl1pPr marL="0" indent="0" algn="ctr" defTabSz="914400" rtl="0" eaLnBrk="1" latinLnBrk="0" hangingPunct="1">
              <a:spcBef>
                <a:spcPct val="20000"/>
              </a:spcBef>
              <a:buClr>
                <a:schemeClr val="accent1">
                  <a:lumMod val="60000"/>
                  <a:lumOff val="40000"/>
                </a:schemeClr>
              </a:buClr>
              <a:buFont typeface="Arial" pitchFamily="34" charset="0"/>
              <a:buNone/>
              <a:defRPr sz="1800" kern="1200">
                <a:solidFill>
                  <a:schemeClr val="bg1"/>
                </a:solidFill>
                <a:latin typeface="Arial" pitchFamily="34" charset="0"/>
                <a:ea typeface="+mn-ea"/>
                <a:cs typeface="Arial" pitchFamily="34" charset="0"/>
              </a:defRPr>
            </a:lvl1pPr>
            <a:lvl2pPr marL="342900" indent="0" algn="ctr" defTabSz="914400" rtl="0" eaLnBrk="1" latinLnBrk="0" hangingPunct="1">
              <a:spcBef>
                <a:spcPct val="20000"/>
              </a:spcBef>
              <a:buClr>
                <a:schemeClr val="accent1">
                  <a:lumMod val="60000"/>
                  <a:lumOff val="40000"/>
                </a:schemeClr>
              </a:buClr>
              <a:buFont typeface="Arial" pitchFamily="34" charset="0"/>
              <a:buNone/>
              <a:defRPr sz="1500" kern="1200">
                <a:solidFill>
                  <a:schemeClr val="bg1"/>
                </a:solidFill>
                <a:latin typeface="Arial" pitchFamily="34" charset="0"/>
                <a:ea typeface="+mn-ea"/>
                <a:cs typeface="Arial" pitchFamily="34" charset="0"/>
              </a:defRPr>
            </a:lvl2pPr>
            <a:lvl3pPr marL="685800" indent="0" algn="ctr" defTabSz="914400" rtl="0" eaLnBrk="1" latinLnBrk="0" hangingPunct="1">
              <a:spcBef>
                <a:spcPct val="20000"/>
              </a:spcBef>
              <a:buClr>
                <a:schemeClr val="accent1">
                  <a:lumMod val="60000"/>
                  <a:lumOff val="40000"/>
                </a:schemeClr>
              </a:buClr>
              <a:buFont typeface="Arial" pitchFamily="34" charset="0"/>
              <a:buNone/>
              <a:defRPr sz="1350" kern="1200">
                <a:solidFill>
                  <a:schemeClr val="bg1"/>
                </a:solidFill>
                <a:latin typeface="Arial" pitchFamily="34" charset="0"/>
                <a:ea typeface="+mn-ea"/>
                <a:cs typeface="Arial" pitchFamily="34" charset="0"/>
              </a:defRPr>
            </a:lvl3pPr>
            <a:lvl4pPr marL="1028700" indent="0" algn="ctr" defTabSz="914400" rtl="0" eaLnBrk="1" latinLnBrk="0" hangingPunct="1">
              <a:spcBef>
                <a:spcPct val="20000"/>
              </a:spcBef>
              <a:buClr>
                <a:schemeClr val="accent1">
                  <a:lumMod val="60000"/>
                  <a:lumOff val="40000"/>
                </a:schemeClr>
              </a:buClr>
              <a:buFont typeface="Arial" pitchFamily="34" charset="0"/>
              <a:buNone/>
              <a:defRPr sz="1200" kern="1200">
                <a:solidFill>
                  <a:schemeClr val="bg1"/>
                </a:solidFill>
                <a:latin typeface="Arial" pitchFamily="34" charset="0"/>
                <a:ea typeface="+mn-ea"/>
                <a:cs typeface="Arial" pitchFamily="34" charset="0"/>
              </a:defRPr>
            </a:lvl4pPr>
            <a:lvl5pPr marL="1371600" indent="0" algn="ctr" defTabSz="914400" rtl="0" eaLnBrk="1" latinLnBrk="0" hangingPunct="1">
              <a:spcBef>
                <a:spcPct val="20000"/>
              </a:spcBef>
              <a:buClr>
                <a:schemeClr val="accent1">
                  <a:lumMod val="60000"/>
                  <a:lumOff val="40000"/>
                </a:schemeClr>
              </a:buClr>
              <a:buFont typeface="Arial" pitchFamily="34" charset="0"/>
              <a:buNone/>
              <a:defRPr sz="1200" kern="1200">
                <a:solidFill>
                  <a:schemeClr val="bg1"/>
                </a:solidFill>
                <a:latin typeface="Arial" pitchFamily="34" charset="0"/>
                <a:ea typeface="+mn-ea"/>
                <a:cs typeface="Arial" pitchFamily="34" charset="0"/>
              </a:defRPr>
            </a:lvl5pPr>
            <a:lvl6pPr marL="1714500" indent="0" algn="ctr" defTabSz="914400" rtl="0" eaLnBrk="1" latinLnBrk="0" hangingPunct="1">
              <a:spcBef>
                <a:spcPct val="20000"/>
              </a:spcBef>
              <a:buFont typeface="Arial" pitchFamily="34" charset="0"/>
              <a:buNone/>
              <a:defRPr sz="1200" kern="1200">
                <a:solidFill>
                  <a:schemeClr val="tx1"/>
                </a:solidFill>
                <a:latin typeface="+mn-lt"/>
                <a:ea typeface="+mn-ea"/>
                <a:cs typeface="+mn-cs"/>
              </a:defRPr>
            </a:lvl6pPr>
            <a:lvl7pPr marL="2057400" indent="0" algn="ctr" defTabSz="914400" rtl="0" eaLnBrk="1" latinLnBrk="0" hangingPunct="1">
              <a:spcBef>
                <a:spcPct val="20000"/>
              </a:spcBef>
              <a:buFont typeface="Arial" pitchFamily="34" charset="0"/>
              <a:buNone/>
              <a:defRPr sz="1200" kern="1200">
                <a:solidFill>
                  <a:schemeClr val="tx1"/>
                </a:solidFill>
                <a:latin typeface="+mn-lt"/>
                <a:ea typeface="+mn-ea"/>
                <a:cs typeface="+mn-cs"/>
              </a:defRPr>
            </a:lvl7pPr>
            <a:lvl8pPr marL="2400300" indent="0" algn="ctr" defTabSz="914400" rtl="0" eaLnBrk="1" latinLnBrk="0" hangingPunct="1">
              <a:spcBef>
                <a:spcPct val="20000"/>
              </a:spcBef>
              <a:buFont typeface="Arial" pitchFamily="34" charset="0"/>
              <a:buNone/>
              <a:defRPr sz="1200" kern="1200">
                <a:solidFill>
                  <a:schemeClr val="tx1"/>
                </a:solidFill>
                <a:latin typeface="+mn-lt"/>
                <a:ea typeface="+mn-ea"/>
                <a:cs typeface="+mn-cs"/>
              </a:defRPr>
            </a:lvl8pPr>
            <a:lvl9pPr marL="2743200" indent="0" algn="ctr" defTabSz="914400" rtl="0" eaLnBrk="1" latinLnBrk="0" hangingPunct="1">
              <a:spcBef>
                <a:spcPct val="20000"/>
              </a:spcBef>
              <a:buFont typeface="Arial" pitchFamily="34" charset="0"/>
              <a:buNone/>
              <a:defRPr sz="1200" kern="1200">
                <a:solidFill>
                  <a:schemeClr val="tx1"/>
                </a:solidFill>
                <a:latin typeface="+mn-lt"/>
                <a:ea typeface="+mn-ea"/>
                <a:cs typeface="+mn-cs"/>
              </a:defRPr>
            </a:lvl9pPr>
          </a:lstStyle>
          <a:p>
            <a:pPr algn="l"/>
            <a:r>
              <a:rPr lang="en-US" dirty="0"/>
              <a:t>November 7, 2023</a:t>
            </a:r>
          </a:p>
        </p:txBody>
      </p:sp>
    </p:spTree>
    <p:extLst>
      <p:ext uri="{BB962C8B-B14F-4D97-AF65-F5344CB8AC3E}">
        <p14:creationId xmlns:p14="http://schemas.microsoft.com/office/powerpoint/2010/main" val="1254877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77B26-4575-51A3-C5BD-FF4F8AB1C70D}"/>
              </a:ext>
            </a:extLst>
          </p:cNvPr>
          <p:cNvSpPr>
            <a:spLocks noGrp="1"/>
          </p:cNvSpPr>
          <p:nvPr>
            <p:ph type="title"/>
          </p:nvPr>
        </p:nvSpPr>
        <p:spPr>
          <a:xfrm>
            <a:off x="228600" y="260528"/>
            <a:ext cx="8534400" cy="787222"/>
          </a:xfrm>
        </p:spPr>
        <p:txBody>
          <a:bodyPr>
            <a:normAutofit fontScale="90000"/>
          </a:bodyPr>
          <a:lstStyle/>
          <a:p>
            <a:pPr algn="ctr"/>
            <a:r>
              <a:rPr lang="en-US" sz="3100" b="1" dirty="0">
                <a:solidFill>
                  <a:srgbClr val="CA4B0C"/>
                </a:solidFill>
                <a:ea typeface="Calibri" panose="020F0502020204030204" pitchFamily="34" charset="0"/>
              </a:rPr>
              <a:t>UT System Objectives</a:t>
            </a:r>
            <a:br>
              <a:rPr lang="en-US" dirty="0">
                <a:solidFill>
                  <a:schemeClr val="tx1"/>
                </a:solidFill>
                <a:latin typeface="Times New Roman" panose="02020603050405020304" pitchFamily="18" charset="0"/>
                <a:ea typeface="Calibri" panose="020F0502020204030204" pitchFamily="34" charset="0"/>
                <a:cs typeface="Calibri" panose="020F0502020204030204" pitchFamily="34" charset="0"/>
              </a:rPr>
            </a:br>
            <a:r>
              <a:rPr lang="en-US" sz="3300" dirty="0">
                <a:solidFill>
                  <a:schemeClr val="tx1"/>
                </a:solidFill>
                <a:latin typeface="Times New Roman" panose="02020603050405020304" pitchFamily="18" charset="0"/>
                <a:ea typeface="Calibri" panose="020F0502020204030204" pitchFamily="34" charset="0"/>
                <a:cs typeface="Calibri" panose="020F0502020204030204" pitchFamily="34" charset="0"/>
              </a:rPr>
              <a:t> </a:t>
            </a:r>
            <a:r>
              <a:rPr lang="en-US" sz="1800" i="1" dirty="0">
                <a:solidFill>
                  <a:srgbClr val="FFC000"/>
                </a:solidFill>
                <a:ea typeface="Calibri" panose="020F0502020204030204" pitchFamily="34" charset="0"/>
              </a:rPr>
              <a:t>Ensure quality, rigor, and excellence with programs that empower students to substantively contribute to improve the human condition, the economy, and the community </a:t>
            </a:r>
            <a:endParaRPr lang="en-US" sz="1800" i="1" dirty="0">
              <a:solidFill>
                <a:srgbClr val="FFC000"/>
              </a:solidFill>
            </a:endParaRPr>
          </a:p>
        </p:txBody>
      </p:sp>
      <p:sp>
        <p:nvSpPr>
          <p:cNvPr id="3" name="Content Placeholder 2">
            <a:extLst>
              <a:ext uri="{FF2B5EF4-FFF2-40B4-BE49-F238E27FC236}">
                <a16:creationId xmlns:a16="http://schemas.microsoft.com/office/drawing/2014/main" id="{0C3F426C-FB7F-F917-CE32-0230622B8648}"/>
              </a:ext>
            </a:extLst>
          </p:cNvPr>
          <p:cNvSpPr>
            <a:spLocks noGrp="1"/>
          </p:cNvSpPr>
          <p:nvPr>
            <p:ph idx="1"/>
          </p:nvPr>
        </p:nvSpPr>
        <p:spPr>
          <a:xfrm>
            <a:off x="762000" y="1504950"/>
            <a:ext cx="7886700" cy="2971800"/>
          </a:xfrm>
        </p:spPr>
        <p:txBody>
          <a:bodyPr>
            <a:normAutofit fontScale="85000" lnSpcReduction="20000"/>
          </a:bodyPr>
          <a:lstStyle/>
          <a:p>
            <a:pPr marL="0" indent="0" algn="ctr">
              <a:buNone/>
            </a:pPr>
            <a:br>
              <a:rPr lang="en-US" sz="1500" i="1" dirty="0">
                <a:ea typeface="Calibri" panose="020F0502020204030204" pitchFamily="34" charset="0"/>
              </a:rPr>
            </a:br>
            <a:endParaRPr lang="en-US" sz="1500" i="1" dirty="0">
              <a:ea typeface="Calibri" panose="020F0502020204030204" pitchFamily="34" charset="0"/>
            </a:endParaRPr>
          </a:p>
          <a:p>
            <a:r>
              <a:rPr lang="en-US" sz="1500" dirty="0">
                <a:ea typeface="Calibri" panose="020F0502020204030204" pitchFamily="34" charset="0"/>
              </a:rPr>
              <a:t>Graduate programs at UT System institutions underpin the creation of new knowledge. </a:t>
            </a:r>
            <a:br>
              <a:rPr lang="en-US" sz="1500" dirty="0">
                <a:ea typeface="Calibri" panose="020F0502020204030204" pitchFamily="34" charset="0"/>
              </a:rPr>
            </a:br>
            <a:endParaRPr lang="en-US" sz="1500" dirty="0">
              <a:ea typeface="Calibri" panose="020F0502020204030204" pitchFamily="34" charset="0"/>
            </a:endParaRPr>
          </a:p>
          <a:p>
            <a:r>
              <a:rPr lang="en-US" sz="1500" dirty="0">
                <a:ea typeface="Calibri" panose="020F0502020204030204" pitchFamily="34" charset="0"/>
              </a:rPr>
              <a:t>Graduate programs must prioritize the personal career success of program graduates, help ensure students avoid debt, and prepare students to contribute substantively to society. </a:t>
            </a:r>
            <a:br>
              <a:rPr lang="en-US" sz="1500" dirty="0">
                <a:ea typeface="Calibri" panose="020F0502020204030204" pitchFamily="34" charset="0"/>
              </a:rPr>
            </a:br>
            <a:r>
              <a:rPr lang="en-US" sz="1500" dirty="0">
                <a:ea typeface="Calibri" panose="020F0502020204030204" pitchFamily="34" charset="0"/>
              </a:rPr>
              <a:t> </a:t>
            </a:r>
          </a:p>
          <a:p>
            <a:r>
              <a:rPr lang="en-US" sz="1500" dirty="0">
                <a:ea typeface="Calibri" panose="020F0502020204030204" pitchFamily="34" charset="0"/>
              </a:rPr>
              <a:t>Graduate programs must recognize and support the diverse backgrounds, skillsets, and needs of current and prospective students.</a:t>
            </a:r>
            <a:br>
              <a:rPr lang="en-US" sz="1500" dirty="0">
                <a:ea typeface="Calibri" panose="020F0502020204030204" pitchFamily="34" charset="0"/>
              </a:rPr>
            </a:br>
            <a:r>
              <a:rPr lang="en-US" sz="1500" dirty="0">
                <a:ea typeface="Calibri" panose="020F0502020204030204" pitchFamily="34" charset="0"/>
              </a:rPr>
              <a:t>   </a:t>
            </a:r>
          </a:p>
          <a:p>
            <a:r>
              <a:rPr lang="en-US" sz="1500" dirty="0">
                <a:ea typeface="Calibri" panose="020F0502020204030204" pitchFamily="34" charset="0"/>
              </a:rPr>
              <a:t>Finally, our programs must be good stewards of the state investment in the UT System, evidenced by reasonable average degree completion times (nominally two years for master’s and five years for PhD programs), and low student attrition.  </a:t>
            </a:r>
          </a:p>
          <a:p>
            <a:pPr marL="0" indent="0" algn="ctr">
              <a:buNone/>
            </a:pPr>
            <a:endParaRPr lang="en-US" sz="1500" i="1" dirty="0">
              <a:ea typeface="Calibri" panose="020F0502020204030204" pitchFamily="34" charset="0"/>
            </a:endParaRPr>
          </a:p>
          <a:p>
            <a:pPr marL="0" indent="0" algn="ctr">
              <a:buNone/>
            </a:pPr>
            <a:r>
              <a:rPr lang="en-US" sz="1500" i="1" dirty="0">
                <a:ea typeface="Calibri" panose="020F0502020204030204" pitchFamily="34" charset="0"/>
              </a:rPr>
              <a:t>An advanced degree candidate who does not finish represents a failure to serve that student and an intellectual and financial investment loss for the university and the state.  </a:t>
            </a:r>
          </a:p>
          <a:p>
            <a:endParaRPr lang="en-US" dirty="0"/>
          </a:p>
        </p:txBody>
      </p:sp>
    </p:spTree>
    <p:extLst>
      <p:ext uri="{BB962C8B-B14F-4D97-AF65-F5344CB8AC3E}">
        <p14:creationId xmlns:p14="http://schemas.microsoft.com/office/powerpoint/2010/main" val="955906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7E78E-6D30-65CB-9CD0-38644F83B733}"/>
              </a:ext>
            </a:extLst>
          </p:cNvPr>
          <p:cNvSpPr>
            <a:spLocks noGrp="1"/>
          </p:cNvSpPr>
          <p:nvPr>
            <p:ph type="title"/>
          </p:nvPr>
        </p:nvSpPr>
        <p:spPr>
          <a:xfrm>
            <a:off x="562067" y="285750"/>
            <a:ext cx="7886700" cy="722114"/>
          </a:xfrm>
        </p:spPr>
        <p:txBody>
          <a:bodyPr/>
          <a:lstStyle/>
          <a:p>
            <a:pPr algn="ctr"/>
            <a:r>
              <a:rPr lang="en-US" b="1" dirty="0">
                <a:solidFill>
                  <a:srgbClr val="CA4B0C"/>
                </a:solidFill>
              </a:rPr>
              <a:t>Process and Timeline</a:t>
            </a:r>
          </a:p>
        </p:txBody>
      </p:sp>
      <p:graphicFrame>
        <p:nvGraphicFramePr>
          <p:cNvPr id="4" name="Table 3">
            <a:extLst>
              <a:ext uri="{FF2B5EF4-FFF2-40B4-BE49-F238E27FC236}">
                <a16:creationId xmlns:a16="http://schemas.microsoft.com/office/drawing/2014/main" id="{33C8A5A6-C87B-0E68-DA7C-F930D2A5FBCB}"/>
              </a:ext>
            </a:extLst>
          </p:cNvPr>
          <p:cNvGraphicFramePr>
            <a:graphicFrameLocks noGrp="1"/>
          </p:cNvGraphicFramePr>
          <p:nvPr>
            <p:extLst>
              <p:ext uri="{D42A27DB-BD31-4B8C-83A1-F6EECF244321}">
                <p14:modId xmlns:p14="http://schemas.microsoft.com/office/powerpoint/2010/main" val="764632571"/>
              </p:ext>
            </p:extLst>
          </p:nvPr>
        </p:nvGraphicFramePr>
        <p:xfrm>
          <a:off x="744891" y="940483"/>
          <a:ext cx="7521052" cy="3170507"/>
        </p:xfrm>
        <a:graphic>
          <a:graphicData uri="http://schemas.openxmlformats.org/drawingml/2006/table">
            <a:tbl>
              <a:tblPr bandRow="1">
                <a:tableStyleId>{5C22544A-7EE6-4342-B048-85BDC9FD1C3A}</a:tableStyleId>
              </a:tblPr>
              <a:tblGrid>
                <a:gridCol w="1464909">
                  <a:extLst>
                    <a:ext uri="{9D8B030D-6E8A-4147-A177-3AD203B41FA5}">
                      <a16:colId xmlns:a16="http://schemas.microsoft.com/office/drawing/2014/main" val="1578014275"/>
                    </a:ext>
                  </a:extLst>
                </a:gridCol>
                <a:gridCol w="6056143">
                  <a:extLst>
                    <a:ext uri="{9D8B030D-6E8A-4147-A177-3AD203B41FA5}">
                      <a16:colId xmlns:a16="http://schemas.microsoft.com/office/drawing/2014/main" val="1042369479"/>
                    </a:ext>
                  </a:extLst>
                </a:gridCol>
              </a:tblGrid>
              <a:tr h="529161">
                <a:tc>
                  <a:txBody>
                    <a:bodyPr/>
                    <a:lstStyle/>
                    <a:p>
                      <a:r>
                        <a:rPr lang="en-US" sz="1400" b="1" dirty="0">
                          <a:latin typeface="Arial" panose="020B0604020202020204" pitchFamily="34" charset="0"/>
                          <a:cs typeface="Arial" panose="020B0604020202020204" pitchFamily="34" charset="0"/>
                        </a:rPr>
                        <a:t>June 2021</a:t>
                      </a:r>
                    </a:p>
                  </a:txBody>
                  <a:tcPr marL="68580" marR="68580" marT="34290" marB="34290"/>
                </a:tc>
                <a:tc>
                  <a:txBody>
                    <a:bodyPr/>
                    <a:lstStyle/>
                    <a:p>
                      <a:r>
                        <a:rPr lang="en-US" sz="1400" dirty="0">
                          <a:latin typeface="Arial" panose="020B0604020202020204" pitchFamily="34" charset="0"/>
                          <a:cs typeface="Arial" panose="020B0604020202020204" pitchFamily="34" charset="0"/>
                        </a:rPr>
                        <a:t>Initiated discussion among UT System graduate deans on issues and challenges common to graduate education across institutions.</a:t>
                      </a:r>
                    </a:p>
                  </a:txBody>
                  <a:tcPr marL="68580" marR="68580" marT="34290" marB="34290"/>
                </a:tc>
                <a:extLst>
                  <a:ext uri="{0D108BD9-81ED-4DB2-BD59-A6C34878D82A}">
                    <a16:rowId xmlns:a16="http://schemas.microsoft.com/office/drawing/2014/main" val="2147967735"/>
                  </a:ext>
                </a:extLst>
              </a:tr>
              <a:tr h="4800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August 2021 – December 2021</a:t>
                      </a:r>
                    </a:p>
                  </a:txBody>
                  <a:tcPr marL="68580" marR="68580" marT="34290" marB="34290"/>
                </a:tc>
                <a:tc>
                  <a:txBody>
                    <a:bodyPr/>
                    <a:lstStyle/>
                    <a:p>
                      <a:r>
                        <a:rPr lang="en-US" sz="1400" dirty="0">
                          <a:latin typeface="Arial" panose="020B0604020202020204" pitchFamily="34" charset="0"/>
                          <a:cs typeface="Arial" panose="020B0604020202020204" pitchFamily="34" charset="0"/>
                        </a:rPr>
                        <a:t>Conducted needs and gap analysis with UT System and institutional data.</a:t>
                      </a:r>
                    </a:p>
                  </a:txBody>
                  <a:tcPr marL="68580" marR="68580" marT="34290" marB="34290"/>
                </a:tc>
                <a:extLst>
                  <a:ext uri="{0D108BD9-81ED-4DB2-BD59-A6C34878D82A}">
                    <a16:rowId xmlns:a16="http://schemas.microsoft.com/office/drawing/2014/main" val="1502840038"/>
                  </a:ext>
                </a:extLst>
              </a:tr>
              <a:tr h="306578">
                <a:tc>
                  <a:txBody>
                    <a:bodyPr/>
                    <a:lstStyle/>
                    <a:p>
                      <a:r>
                        <a:rPr lang="en-US" sz="1400" b="1" dirty="0">
                          <a:latin typeface="Arial" panose="020B0604020202020204" pitchFamily="34" charset="0"/>
                          <a:cs typeface="Arial" panose="020B0604020202020204" pitchFamily="34" charset="0"/>
                        </a:rPr>
                        <a:t>Late 2021</a:t>
                      </a:r>
                    </a:p>
                  </a:txBody>
                  <a:tcPr marL="68580" marR="68580" marT="34290" marB="34290"/>
                </a:tc>
                <a:tc>
                  <a:txBody>
                    <a:bodyPr/>
                    <a:lstStyle/>
                    <a:p>
                      <a:r>
                        <a:rPr lang="en-US" sz="1400" dirty="0">
                          <a:latin typeface="Arial" panose="020B0604020202020204" pitchFamily="34" charset="0"/>
                          <a:cs typeface="Arial" panose="020B0604020202020204" pitchFamily="34" charset="0"/>
                        </a:rPr>
                        <a:t>Collected best practices and resources from across the country.</a:t>
                      </a:r>
                    </a:p>
                  </a:txBody>
                  <a:tcPr marL="68580" marR="68580" marT="34290" marB="34290"/>
                </a:tc>
                <a:extLst>
                  <a:ext uri="{0D108BD9-81ED-4DB2-BD59-A6C34878D82A}">
                    <a16:rowId xmlns:a16="http://schemas.microsoft.com/office/drawing/2014/main" val="3044854542"/>
                  </a:ext>
                </a:extLst>
              </a:tr>
              <a:tr h="306578">
                <a:tc>
                  <a:txBody>
                    <a:bodyPr/>
                    <a:lstStyle/>
                    <a:p>
                      <a:r>
                        <a:rPr lang="en-US" sz="1400" b="1" dirty="0">
                          <a:latin typeface="Arial" panose="020B0604020202020204" pitchFamily="34" charset="0"/>
                          <a:cs typeface="Arial" panose="020B0604020202020204" pitchFamily="34" charset="0"/>
                        </a:rPr>
                        <a:t>Late 2021</a:t>
                      </a:r>
                    </a:p>
                  </a:txBody>
                  <a:tcPr marL="68580" marR="68580" marT="34290" marB="34290"/>
                </a:tc>
                <a:tc>
                  <a:txBody>
                    <a:bodyPr/>
                    <a:lstStyle/>
                    <a:p>
                      <a:r>
                        <a:rPr lang="en-US" sz="1400" dirty="0">
                          <a:latin typeface="Arial" panose="020B0604020202020204" pitchFamily="34" charset="0"/>
                          <a:cs typeface="Arial" panose="020B0604020202020204" pitchFamily="34" charset="0"/>
                        </a:rPr>
                        <a:t>Generated first draft of principles.</a:t>
                      </a:r>
                    </a:p>
                  </a:txBody>
                  <a:tcPr marL="68580" marR="68580" marT="34290" marB="34290"/>
                </a:tc>
                <a:extLst>
                  <a:ext uri="{0D108BD9-81ED-4DB2-BD59-A6C34878D82A}">
                    <a16:rowId xmlns:a16="http://schemas.microsoft.com/office/drawing/2014/main" val="4094248680"/>
                  </a:ext>
                </a:extLst>
              </a:tr>
              <a:tr h="306578">
                <a:tc>
                  <a:txBody>
                    <a:bodyPr/>
                    <a:lstStyle/>
                    <a:p>
                      <a:r>
                        <a:rPr lang="en-US" sz="1400" b="1" dirty="0">
                          <a:latin typeface="Arial" panose="020B0604020202020204" pitchFamily="34" charset="0"/>
                          <a:cs typeface="Arial" panose="020B0604020202020204" pitchFamily="34" charset="0"/>
                        </a:rPr>
                        <a:t>Early 2022</a:t>
                      </a:r>
                    </a:p>
                  </a:txBody>
                  <a:tcPr marL="68580" marR="68580" marT="34290" marB="34290"/>
                </a:tc>
                <a:tc>
                  <a:txBody>
                    <a:bodyPr/>
                    <a:lstStyle/>
                    <a:p>
                      <a:r>
                        <a:rPr lang="en-US" sz="1400" dirty="0">
                          <a:latin typeface="Arial" panose="020B0604020202020204" pitchFamily="34" charset="0"/>
                          <a:cs typeface="Arial" panose="020B0604020202020204" pitchFamily="34" charset="0"/>
                        </a:rPr>
                        <a:t>Many, many conversations and drafts!!</a:t>
                      </a:r>
                    </a:p>
                  </a:txBody>
                  <a:tcPr marL="68580" marR="68580" marT="34290" marB="34290"/>
                </a:tc>
                <a:extLst>
                  <a:ext uri="{0D108BD9-81ED-4DB2-BD59-A6C34878D82A}">
                    <a16:rowId xmlns:a16="http://schemas.microsoft.com/office/drawing/2014/main" val="2778680123"/>
                  </a:ext>
                </a:extLst>
              </a:tr>
              <a:tr h="306578">
                <a:tc>
                  <a:txBody>
                    <a:bodyPr/>
                    <a:lstStyle/>
                    <a:p>
                      <a:r>
                        <a:rPr lang="en-US" sz="1400" b="1" dirty="0">
                          <a:latin typeface="Arial" panose="020B0604020202020204" pitchFamily="34" charset="0"/>
                          <a:cs typeface="Arial" panose="020B0604020202020204" pitchFamily="34" charset="0"/>
                        </a:rPr>
                        <a:t>Early 2022</a:t>
                      </a:r>
                    </a:p>
                  </a:txBody>
                  <a:tcPr marL="68580" marR="68580" marT="34290" marB="34290"/>
                </a:tc>
                <a:tc>
                  <a:txBody>
                    <a:bodyPr/>
                    <a:lstStyle/>
                    <a:p>
                      <a:r>
                        <a:rPr lang="en-US" sz="1400" dirty="0">
                          <a:latin typeface="Arial" panose="020B0604020202020204" pitchFamily="34" charset="0"/>
                          <a:cs typeface="Arial" panose="020B0604020202020204" pitchFamily="34" charset="0"/>
                        </a:rPr>
                        <a:t>UT System input sought.</a:t>
                      </a:r>
                    </a:p>
                  </a:txBody>
                  <a:tcPr marL="68580" marR="68580" marT="34290" marB="34290"/>
                </a:tc>
                <a:extLst>
                  <a:ext uri="{0D108BD9-81ED-4DB2-BD59-A6C34878D82A}">
                    <a16:rowId xmlns:a16="http://schemas.microsoft.com/office/drawing/2014/main" val="2885045748"/>
                  </a:ext>
                </a:extLst>
              </a:tr>
              <a:tr h="306578">
                <a:tc>
                  <a:txBody>
                    <a:bodyPr/>
                    <a:lstStyle/>
                    <a:p>
                      <a:r>
                        <a:rPr lang="en-US" sz="1400" b="1" dirty="0">
                          <a:latin typeface="Arial" panose="020B0604020202020204" pitchFamily="34" charset="0"/>
                          <a:cs typeface="Arial" panose="020B0604020202020204" pitchFamily="34" charset="0"/>
                        </a:rPr>
                        <a:t>Early 2022</a:t>
                      </a:r>
                    </a:p>
                  </a:txBody>
                  <a:tcPr marL="68580" marR="68580" marT="34290" marB="34290"/>
                </a:tc>
                <a:tc>
                  <a:txBody>
                    <a:bodyPr/>
                    <a:lstStyle/>
                    <a:p>
                      <a:r>
                        <a:rPr lang="en-US" sz="1400" dirty="0">
                          <a:latin typeface="Arial" panose="020B0604020202020204" pitchFamily="34" charset="0"/>
                          <a:cs typeface="Arial" panose="020B0604020202020204" pitchFamily="34" charset="0"/>
                        </a:rPr>
                        <a:t>Institutional input sought.</a:t>
                      </a:r>
                    </a:p>
                  </a:txBody>
                  <a:tcPr marL="68580" marR="68580" marT="34290" marB="34290"/>
                </a:tc>
                <a:extLst>
                  <a:ext uri="{0D108BD9-81ED-4DB2-BD59-A6C34878D82A}">
                    <a16:rowId xmlns:a16="http://schemas.microsoft.com/office/drawing/2014/main" val="3538536379"/>
                  </a:ext>
                </a:extLst>
              </a:tr>
              <a:tr h="306578">
                <a:tc>
                  <a:txBody>
                    <a:bodyPr/>
                    <a:lstStyle/>
                    <a:p>
                      <a:r>
                        <a:rPr lang="en-US" sz="1400" b="1" dirty="0">
                          <a:latin typeface="Arial" panose="020B0604020202020204" pitchFamily="34" charset="0"/>
                          <a:cs typeface="Arial" panose="020B0604020202020204" pitchFamily="34" charset="0"/>
                        </a:rPr>
                        <a:t>March 2022</a:t>
                      </a:r>
                    </a:p>
                  </a:txBody>
                  <a:tcPr marL="68580" marR="68580" marT="34290" marB="34290"/>
                </a:tc>
                <a:tc>
                  <a:txBody>
                    <a:bodyPr/>
                    <a:lstStyle/>
                    <a:p>
                      <a:r>
                        <a:rPr lang="en-US" sz="1400" dirty="0">
                          <a:latin typeface="Arial" panose="020B0604020202020204" pitchFamily="34" charset="0"/>
                          <a:cs typeface="Arial" panose="020B0604020202020204" pitchFamily="34" charset="0"/>
                        </a:rPr>
                        <a:t>Final statement developed with consideration of all input.</a:t>
                      </a:r>
                    </a:p>
                  </a:txBody>
                  <a:tcPr marL="68580" marR="68580" marT="34290" marB="34290"/>
                </a:tc>
                <a:extLst>
                  <a:ext uri="{0D108BD9-81ED-4DB2-BD59-A6C34878D82A}">
                    <a16:rowId xmlns:a16="http://schemas.microsoft.com/office/drawing/2014/main" val="3375647683"/>
                  </a:ext>
                </a:extLst>
              </a:tr>
              <a:tr h="306578">
                <a:tc>
                  <a:txBody>
                    <a:bodyPr/>
                    <a:lstStyle/>
                    <a:p>
                      <a:r>
                        <a:rPr lang="en-US" sz="1400" b="1" dirty="0">
                          <a:latin typeface="Arial" panose="020B0604020202020204" pitchFamily="34" charset="0"/>
                          <a:cs typeface="Arial" panose="020B0604020202020204" pitchFamily="34" charset="0"/>
                        </a:rPr>
                        <a:t>October 2023</a:t>
                      </a:r>
                    </a:p>
                  </a:txBody>
                  <a:tcPr marL="68580" marR="68580" marT="34290" marB="34290"/>
                </a:tc>
                <a:tc>
                  <a:txBody>
                    <a:bodyPr/>
                    <a:lstStyle/>
                    <a:p>
                      <a:r>
                        <a:rPr lang="en-US" sz="1400" dirty="0">
                          <a:latin typeface="Arial" panose="020B0604020202020204" pitchFamily="34" charset="0"/>
                          <a:cs typeface="Arial" panose="020B0604020202020204" pitchFamily="34" charset="0"/>
                        </a:rPr>
                        <a:t>Here we are today!!!!</a:t>
                      </a:r>
                    </a:p>
                  </a:txBody>
                  <a:tcPr marL="68580" marR="68580" marT="34290" marB="34290"/>
                </a:tc>
                <a:extLst>
                  <a:ext uri="{0D108BD9-81ED-4DB2-BD59-A6C34878D82A}">
                    <a16:rowId xmlns:a16="http://schemas.microsoft.com/office/drawing/2014/main" val="3444584807"/>
                  </a:ext>
                </a:extLst>
              </a:tr>
            </a:tbl>
          </a:graphicData>
        </a:graphic>
      </p:graphicFrame>
    </p:spTree>
    <p:extLst>
      <p:ext uri="{BB962C8B-B14F-4D97-AF65-F5344CB8AC3E}">
        <p14:creationId xmlns:p14="http://schemas.microsoft.com/office/powerpoint/2010/main" val="3774889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9B1A7-6C45-5B8D-7763-2B68FD7AB970}"/>
              </a:ext>
            </a:extLst>
          </p:cNvPr>
          <p:cNvSpPr>
            <a:spLocks noGrp="1"/>
          </p:cNvSpPr>
          <p:nvPr>
            <p:ph type="title"/>
          </p:nvPr>
        </p:nvSpPr>
        <p:spPr>
          <a:xfrm>
            <a:off x="457200" y="400050"/>
            <a:ext cx="8229600" cy="533400"/>
          </a:xfrm>
        </p:spPr>
        <p:txBody>
          <a:bodyPr>
            <a:normAutofit fontScale="90000"/>
          </a:bodyPr>
          <a:lstStyle/>
          <a:p>
            <a:pPr algn="ctr"/>
            <a:r>
              <a:rPr lang="en-US" sz="3100" b="1" dirty="0">
                <a:solidFill>
                  <a:srgbClr val="CA4B0C"/>
                </a:solidFill>
              </a:rPr>
              <a:t>Call to Action</a:t>
            </a:r>
            <a:br>
              <a:rPr lang="en-US" dirty="0">
                <a:solidFill>
                  <a:srgbClr val="CA4B0C"/>
                </a:solidFill>
              </a:rPr>
            </a:br>
            <a:endParaRPr lang="en-US" sz="1800" dirty="0">
              <a:solidFill>
                <a:srgbClr val="CA4B0C"/>
              </a:solidFill>
            </a:endParaRPr>
          </a:p>
        </p:txBody>
      </p:sp>
      <p:sp>
        <p:nvSpPr>
          <p:cNvPr id="3" name="Content Placeholder 2">
            <a:extLst>
              <a:ext uri="{FF2B5EF4-FFF2-40B4-BE49-F238E27FC236}">
                <a16:creationId xmlns:a16="http://schemas.microsoft.com/office/drawing/2014/main" id="{44FBDA7B-21B1-EE2F-550F-9DC8D5BFD144}"/>
              </a:ext>
            </a:extLst>
          </p:cNvPr>
          <p:cNvSpPr>
            <a:spLocks noGrp="1"/>
          </p:cNvSpPr>
          <p:nvPr>
            <p:ph idx="1"/>
          </p:nvPr>
        </p:nvSpPr>
        <p:spPr/>
        <p:txBody>
          <a:bodyPr>
            <a:normAutofit/>
          </a:bodyPr>
          <a:lstStyle/>
          <a:p>
            <a:pPr marL="0" indent="0" algn="ctr">
              <a:buNone/>
            </a:pPr>
            <a:endParaRPr lang="en-US" dirty="0">
              <a:effectLst/>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2400" dirty="0">
                <a:effectLst/>
                <a:ea typeface="Calibri" panose="020F0502020204030204" pitchFamily="34" charset="0"/>
              </a:rPr>
              <a:t>UT System Graduate Schools and their degree programs should </a:t>
            </a:r>
            <a:r>
              <a:rPr lang="en-US" sz="2400" dirty="0">
                <a:ea typeface="Calibri" panose="020F0502020204030204" pitchFamily="34" charset="0"/>
              </a:rPr>
              <a:t>define and </a:t>
            </a:r>
            <a:r>
              <a:rPr lang="en-US" sz="2400" dirty="0">
                <a:effectLst/>
                <a:ea typeface="Calibri" panose="020F0502020204030204" pitchFamily="34" charset="0"/>
              </a:rPr>
              <a:t>incorporate proven best practices.</a:t>
            </a:r>
          </a:p>
          <a:p>
            <a:pPr marL="0" indent="0" algn="ctr">
              <a:buNone/>
            </a:pPr>
            <a:endParaRPr lang="en-US" dirty="0">
              <a:effectLst/>
              <a:ea typeface="Calibri" panose="020F0502020204030204" pitchFamily="34" charset="0"/>
            </a:endParaRPr>
          </a:p>
          <a:p>
            <a:pPr marL="0" indent="0" algn="ctr">
              <a:buNone/>
            </a:pPr>
            <a:endParaRPr lang="en-US" dirty="0">
              <a:effectLst/>
              <a:ea typeface="Calibri" panose="020F0502020204030204" pitchFamily="34" charset="0"/>
            </a:endParaRPr>
          </a:p>
          <a:p>
            <a:endParaRPr lang="en-US" dirty="0"/>
          </a:p>
        </p:txBody>
      </p:sp>
    </p:spTree>
    <p:extLst>
      <p:ext uri="{BB962C8B-B14F-4D97-AF65-F5344CB8AC3E}">
        <p14:creationId xmlns:p14="http://schemas.microsoft.com/office/powerpoint/2010/main" val="688812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9CBCF-28EB-991B-AF0D-808B619DE32F}"/>
              </a:ext>
            </a:extLst>
          </p:cNvPr>
          <p:cNvSpPr>
            <a:spLocks noGrp="1"/>
          </p:cNvSpPr>
          <p:nvPr>
            <p:ph type="ctrTitle"/>
          </p:nvPr>
        </p:nvSpPr>
        <p:spPr>
          <a:xfrm>
            <a:off x="1143000" y="1638300"/>
            <a:ext cx="6858000" cy="1866900"/>
          </a:xfrm>
        </p:spPr>
        <p:txBody>
          <a:bodyPr>
            <a:normAutofit fontScale="90000"/>
          </a:bodyPr>
          <a:lstStyle/>
          <a:p>
            <a:pPr>
              <a:lnSpc>
                <a:spcPct val="100000"/>
              </a:lnSpc>
            </a:pPr>
            <a:r>
              <a:rPr lang="en-US" b="1" dirty="0">
                <a:solidFill>
                  <a:srgbClr val="CA4B0C"/>
                </a:solidFill>
              </a:rPr>
              <a:t>Statement of Principles</a:t>
            </a:r>
            <a:br>
              <a:rPr lang="en-US" b="1" dirty="0">
                <a:solidFill>
                  <a:srgbClr val="CA4B0C"/>
                </a:solidFill>
              </a:rPr>
            </a:br>
            <a:br>
              <a:rPr lang="en-US" b="1" dirty="0">
                <a:solidFill>
                  <a:srgbClr val="CA4B0C"/>
                </a:solidFill>
              </a:rPr>
            </a:br>
            <a:r>
              <a:rPr lang="en-US" dirty="0">
                <a:solidFill>
                  <a:srgbClr val="CA4B0C"/>
                </a:solidFill>
              </a:rPr>
              <a:t>Organized under Seven</a:t>
            </a:r>
            <a:br>
              <a:rPr lang="en-US" dirty="0">
                <a:solidFill>
                  <a:srgbClr val="CA4B0C"/>
                </a:solidFill>
              </a:rPr>
            </a:br>
            <a:r>
              <a:rPr lang="en-US" dirty="0">
                <a:solidFill>
                  <a:srgbClr val="CA4B0C"/>
                </a:solidFill>
              </a:rPr>
              <a:t>Themes</a:t>
            </a:r>
          </a:p>
        </p:txBody>
      </p:sp>
    </p:spTree>
    <p:extLst>
      <p:ext uri="{BB962C8B-B14F-4D97-AF65-F5344CB8AC3E}">
        <p14:creationId xmlns:p14="http://schemas.microsoft.com/office/powerpoint/2010/main" val="1849261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4EFED-DF5A-15D0-329F-55BB70D66CFD}"/>
              </a:ext>
            </a:extLst>
          </p:cNvPr>
          <p:cNvSpPr>
            <a:spLocks noGrp="1"/>
          </p:cNvSpPr>
          <p:nvPr>
            <p:ph type="title"/>
          </p:nvPr>
        </p:nvSpPr>
        <p:spPr/>
        <p:txBody>
          <a:bodyPr/>
          <a:lstStyle/>
          <a:p>
            <a:pPr algn="ctr"/>
            <a:r>
              <a:rPr lang="en-US" b="1" dirty="0">
                <a:solidFill>
                  <a:srgbClr val="CA4B0C"/>
                </a:solidFill>
              </a:rPr>
              <a:t>Seven Themes to Advance Graduate Education</a:t>
            </a:r>
          </a:p>
        </p:txBody>
      </p:sp>
      <p:sp>
        <p:nvSpPr>
          <p:cNvPr id="3" name="Content Placeholder 2">
            <a:extLst>
              <a:ext uri="{FF2B5EF4-FFF2-40B4-BE49-F238E27FC236}">
                <a16:creationId xmlns:a16="http://schemas.microsoft.com/office/drawing/2014/main" id="{14646F15-8D28-9660-B22F-4EB8AF055DA2}"/>
              </a:ext>
            </a:extLst>
          </p:cNvPr>
          <p:cNvSpPr>
            <a:spLocks noGrp="1"/>
          </p:cNvSpPr>
          <p:nvPr>
            <p:ph idx="1"/>
          </p:nvPr>
        </p:nvSpPr>
        <p:spPr/>
        <p:txBody>
          <a:bodyPr>
            <a:normAutofit/>
          </a:bodyPr>
          <a:lstStyle/>
          <a:p>
            <a:pPr marL="385763" indent="-385763">
              <a:buFont typeface="+mj-lt"/>
              <a:buAutoNum type="arabicPeriod"/>
            </a:pPr>
            <a:r>
              <a:rPr lang="en-US" sz="2000" dirty="0"/>
              <a:t>Outreach and Recruitment</a:t>
            </a:r>
          </a:p>
          <a:p>
            <a:pPr marL="385763" indent="-385763">
              <a:buFont typeface="+mj-lt"/>
              <a:buAutoNum type="arabicPeriod"/>
            </a:pPr>
            <a:r>
              <a:rPr lang="en-US" sz="2000" dirty="0"/>
              <a:t>Matriculation</a:t>
            </a:r>
          </a:p>
          <a:p>
            <a:pPr marL="385763" indent="-385763">
              <a:buFont typeface="+mj-lt"/>
              <a:buAutoNum type="arabicPeriod"/>
            </a:pPr>
            <a:r>
              <a:rPr lang="en-US" sz="2000" dirty="0"/>
              <a:t>Transparency</a:t>
            </a:r>
          </a:p>
          <a:p>
            <a:pPr marL="385763" indent="-385763">
              <a:buFont typeface="+mj-lt"/>
              <a:buAutoNum type="arabicPeriod"/>
            </a:pPr>
            <a:r>
              <a:rPr lang="en-US" sz="2000" dirty="0"/>
              <a:t>Faculty commitment to success (Mentorship!)</a:t>
            </a:r>
          </a:p>
          <a:p>
            <a:pPr marL="385763" indent="-385763">
              <a:buFont typeface="+mj-lt"/>
              <a:buAutoNum type="arabicPeriod"/>
            </a:pPr>
            <a:r>
              <a:rPr lang="en-US" sz="2000" dirty="0"/>
              <a:t>Retention and Completion</a:t>
            </a:r>
          </a:p>
          <a:p>
            <a:pPr marL="385763" indent="-385763">
              <a:buFont typeface="+mj-lt"/>
              <a:buAutoNum type="arabicPeriod"/>
            </a:pPr>
            <a:r>
              <a:rPr lang="en-US" sz="2000" dirty="0"/>
              <a:t>Career Success</a:t>
            </a:r>
          </a:p>
          <a:p>
            <a:pPr marL="385763" indent="-385763">
              <a:buFont typeface="+mj-lt"/>
              <a:buAutoNum type="arabicPeriod"/>
            </a:pPr>
            <a:r>
              <a:rPr lang="en-US" sz="2000" dirty="0"/>
              <a:t>Promoting a Culture of Respect and Understanding</a:t>
            </a:r>
          </a:p>
        </p:txBody>
      </p:sp>
    </p:spTree>
    <p:extLst>
      <p:ext uri="{BB962C8B-B14F-4D97-AF65-F5344CB8AC3E}">
        <p14:creationId xmlns:p14="http://schemas.microsoft.com/office/powerpoint/2010/main" val="2336598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734E4-ACD7-3F61-7F43-240B6229EAD5}"/>
              </a:ext>
            </a:extLst>
          </p:cNvPr>
          <p:cNvSpPr>
            <a:spLocks noGrp="1"/>
          </p:cNvSpPr>
          <p:nvPr>
            <p:ph type="title"/>
          </p:nvPr>
        </p:nvSpPr>
        <p:spPr/>
        <p:txBody>
          <a:bodyPr/>
          <a:lstStyle/>
          <a:p>
            <a:pPr algn="ctr"/>
            <a:r>
              <a:rPr lang="en-US" b="1" dirty="0">
                <a:solidFill>
                  <a:srgbClr val="CA4B0C"/>
                </a:solidFill>
              </a:rPr>
              <a:t>Next Steps and Expected Outcomes </a:t>
            </a:r>
          </a:p>
        </p:txBody>
      </p:sp>
      <p:sp>
        <p:nvSpPr>
          <p:cNvPr id="3" name="Content Placeholder 2">
            <a:extLst>
              <a:ext uri="{FF2B5EF4-FFF2-40B4-BE49-F238E27FC236}">
                <a16:creationId xmlns:a16="http://schemas.microsoft.com/office/drawing/2014/main" id="{E05E9DB5-05A1-A28E-B0E0-4C86F28BC29D}"/>
              </a:ext>
            </a:extLst>
          </p:cNvPr>
          <p:cNvSpPr>
            <a:spLocks noGrp="1"/>
          </p:cNvSpPr>
          <p:nvPr>
            <p:ph idx="1"/>
          </p:nvPr>
        </p:nvSpPr>
        <p:spPr>
          <a:xfrm>
            <a:off x="379521" y="1123950"/>
            <a:ext cx="8282866" cy="3508773"/>
          </a:xfrm>
        </p:spPr>
        <p:txBody>
          <a:bodyPr>
            <a:normAutofit fontScale="55000" lnSpcReduction="20000"/>
          </a:bodyPr>
          <a:lstStyle/>
          <a:p>
            <a:endParaRPr lang="en-US" dirty="0"/>
          </a:p>
          <a:p>
            <a:r>
              <a:rPr lang="en-US" sz="3400" dirty="0"/>
              <a:t>Dissemination of Statement of Principles among institutional leadership, faculty, students and staff;</a:t>
            </a:r>
          </a:p>
          <a:p>
            <a:r>
              <a:rPr lang="en-US" sz="3400" dirty="0"/>
              <a:t>Customization for individual institution;</a:t>
            </a:r>
          </a:p>
          <a:p>
            <a:r>
              <a:rPr lang="en-US" sz="3400" dirty="0"/>
              <a:t>Formal adoption of principles by institutions;</a:t>
            </a:r>
          </a:p>
          <a:p>
            <a:r>
              <a:rPr lang="en-US" sz="3400" dirty="0"/>
              <a:t>Implementation of best practices; and</a:t>
            </a:r>
          </a:p>
          <a:p>
            <a:r>
              <a:rPr lang="en-US" sz="3400" dirty="0"/>
              <a:t>Assess impact by measurement of key metrics such as enrollment, retention rates, TTD, career outcomes, economic impact on Texas and country.</a:t>
            </a:r>
          </a:p>
          <a:p>
            <a:pPr marL="0" indent="0">
              <a:buNone/>
            </a:pPr>
            <a:endParaRPr lang="en-US" sz="3400" dirty="0"/>
          </a:p>
          <a:p>
            <a:pPr marL="0" indent="0" algn="ctr">
              <a:buNone/>
            </a:pPr>
            <a:r>
              <a:rPr lang="en-US" sz="3400" i="1" dirty="0"/>
              <a:t>UT institutions will be recognized as THE leader in advancing graduate education by supporting students in a culture of respect and understanding.</a:t>
            </a:r>
          </a:p>
        </p:txBody>
      </p:sp>
    </p:spTree>
    <p:extLst>
      <p:ext uri="{BB962C8B-B14F-4D97-AF65-F5344CB8AC3E}">
        <p14:creationId xmlns:p14="http://schemas.microsoft.com/office/powerpoint/2010/main" val="2421426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8A24B-FCE2-34B3-83DB-A7F1FEF93F72}"/>
              </a:ext>
            </a:extLst>
          </p:cNvPr>
          <p:cNvSpPr>
            <a:spLocks noGrp="1"/>
          </p:cNvSpPr>
          <p:nvPr>
            <p:ph type="title"/>
          </p:nvPr>
        </p:nvSpPr>
        <p:spPr/>
        <p:txBody>
          <a:bodyPr/>
          <a:lstStyle/>
          <a:p>
            <a:pPr algn="ctr"/>
            <a:r>
              <a:rPr lang="en-US" b="1" dirty="0">
                <a:solidFill>
                  <a:srgbClr val="CA4B0C"/>
                </a:solidFill>
              </a:rPr>
              <a:t>Questions or Comments?</a:t>
            </a:r>
          </a:p>
        </p:txBody>
      </p:sp>
      <p:sp>
        <p:nvSpPr>
          <p:cNvPr id="3" name="Content Placeholder 2">
            <a:extLst>
              <a:ext uri="{FF2B5EF4-FFF2-40B4-BE49-F238E27FC236}">
                <a16:creationId xmlns:a16="http://schemas.microsoft.com/office/drawing/2014/main" id="{4B0DE2AC-042E-57C2-57FA-DD50CEA06042}"/>
              </a:ext>
            </a:extLst>
          </p:cNvPr>
          <p:cNvSpPr>
            <a:spLocks noGrp="1"/>
          </p:cNvSpPr>
          <p:nvPr>
            <p:ph idx="1"/>
          </p:nvPr>
        </p:nvSpPr>
        <p:spPr/>
        <p:txBody>
          <a:bodyPr>
            <a:normAutofit/>
          </a:bodyPr>
          <a:lstStyle/>
          <a:p>
            <a:pPr marL="0" indent="0" algn="ctr">
              <a:buNone/>
            </a:pPr>
            <a:r>
              <a:rPr lang="en-US" sz="2000" b="1" dirty="0"/>
              <a:t>Ambika Mathur</a:t>
            </a:r>
          </a:p>
          <a:p>
            <a:pPr marL="0" indent="0" algn="ctr">
              <a:buNone/>
            </a:pPr>
            <a:r>
              <a:rPr lang="en-US" sz="2000" dirty="0"/>
              <a:t>Senior Vice Provost for </a:t>
            </a:r>
          </a:p>
          <a:p>
            <a:pPr marL="0" indent="0" algn="ctr">
              <a:buNone/>
            </a:pPr>
            <a:r>
              <a:rPr lang="en-US" sz="2000" dirty="0"/>
              <a:t>Graduate and Postdoctoral Studies and Graduate Dean </a:t>
            </a:r>
          </a:p>
          <a:p>
            <a:pPr marL="0" indent="0" algn="ctr">
              <a:buNone/>
            </a:pPr>
            <a:r>
              <a:rPr lang="en-US" sz="2000" dirty="0"/>
              <a:t>University of Texas at San Antonio</a:t>
            </a:r>
          </a:p>
          <a:p>
            <a:pPr algn="ctr"/>
            <a:endParaRPr lang="en-US" sz="2000" dirty="0"/>
          </a:p>
          <a:p>
            <a:pPr marL="0" indent="0" algn="ctr">
              <a:buNone/>
            </a:pPr>
            <a:r>
              <a:rPr lang="en-US" sz="2000" b="1" dirty="0"/>
              <a:t>Kevin Lemoine</a:t>
            </a:r>
          </a:p>
          <a:p>
            <a:pPr marL="0" indent="0" algn="ctr">
              <a:buNone/>
            </a:pPr>
            <a:r>
              <a:rPr lang="en-US" sz="2000" dirty="0"/>
              <a:t>Associate Vice Chancellor for Academic Affairs</a:t>
            </a:r>
          </a:p>
          <a:p>
            <a:pPr marL="0" indent="0" algn="ctr">
              <a:buNone/>
            </a:pPr>
            <a:r>
              <a:rPr lang="en-US" sz="2000" dirty="0"/>
              <a:t>The University of Texas System</a:t>
            </a:r>
          </a:p>
        </p:txBody>
      </p:sp>
      <p:sp>
        <p:nvSpPr>
          <p:cNvPr id="4" name="Slide Number Placeholder 3">
            <a:extLst>
              <a:ext uri="{FF2B5EF4-FFF2-40B4-BE49-F238E27FC236}">
                <a16:creationId xmlns:a16="http://schemas.microsoft.com/office/drawing/2014/main" id="{B0343C57-4932-D95F-711F-E3B83C3424F9}"/>
              </a:ext>
            </a:extLst>
          </p:cNvPr>
          <p:cNvSpPr>
            <a:spLocks noGrp="1"/>
          </p:cNvSpPr>
          <p:nvPr>
            <p:ph type="sldNum" sz="quarter" idx="4"/>
          </p:nvPr>
        </p:nvSpPr>
        <p:spPr/>
        <p:txBody>
          <a:bodyPr/>
          <a:lstStyle/>
          <a:p>
            <a:fld id="{A7EE2453-3BC3-4CDC-BBD4-144194DC3BDD}" type="slidenum">
              <a:rPr lang="en-US" smtClean="0"/>
              <a:pPr/>
              <a:t>8</a:t>
            </a:fld>
            <a:endParaRPr lang="en-US" dirty="0"/>
          </a:p>
        </p:txBody>
      </p:sp>
    </p:spTree>
    <p:extLst>
      <p:ext uri="{BB962C8B-B14F-4D97-AF65-F5344CB8AC3E}">
        <p14:creationId xmlns:p14="http://schemas.microsoft.com/office/powerpoint/2010/main" val="2663530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3661D1D593F448930B87C1B56D2656" ma:contentTypeVersion="10" ma:contentTypeDescription="Create a new document." ma:contentTypeScope="" ma:versionID="71d8a2314e419f93f45524224b4d9fec">
  <xsd:schema xmlns:xsd="http://www.w3.org/2001/XMLSchema" xmlns:xs="http://www.w3.org/2001/XMLSchema" xmlns:p="http://schemas.microsoft.com/office/2006/metadata/properties" xmlns:ns2="6db616b6-0b9f-470f-a3a8-e01a32a4184d" xmlns:ns3="bc6d5123-e1cb-4a6a-adf0-63854dce486e" targetNamespace="http://schemas.microsoft.com/office/2006/metadata/properties" ma:root="true" ma:fieldsID="bfb534b13b4bf4c6c8acc99aa017f9bc" ns2:_="" ns3:_="">
    <xsd:import namespace="6db616b6-0b9f-470f-a3a8-e01a32a4184d"/>
    <xsd:import namespace="bc6d5123-e1cb-4a6a-adf0-63854dce486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b616b6-0b9f-470f-a3a8-e01a32a418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ed3806f-b6ab-496c-883f-16d5fb25bd6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6d5123-e1cb-4a6a-adf0-63854dce486e"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9355c07e-4a48-41ae-8870-0b97dff07192}" ma:internalName="TaxCatchAll" ma:showField="CatchAllData" ma:web="1c707c85-4eae-4e0c-a06c-cddf84d3ac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c6d5123-e1cb-4a6a-adf0-63854dce486e" xsi:nil="true"/>
    <lcf76f155ced4ddcb4097134ff3c332f xmlns="6db616b6-0b9f-470f-a3a8-e01a32a4184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3080F9-13DA-4131-A55B-8B1A7519D7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b616b6-0b9f-470f-a3a8-e01a32a4184d"/>
    <ds:schemaRef ds:uri="bc6d5123-e1cb-4a6a-adf0-63854dce48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36127C-B9C1-450D-A037-19F21FFB9BE6}">
  <ds:schemaRefs>
    <ds:schemaRef ds:uri="http://schemas.microsoft.com/office/2006/metadata/properties"/>
    <ds:schemaRef ds:uri="http://schemas.microsoft.com/office/infopath/2007/PartnerControls"/>
    <ds:schemaRef ds:uri="bc6d5123-e1cb-4a6a-adf0-63854dce486e"/>
    <ds:schemaRef ds:uri="6db616b6-0b9f-470f-a3a8-e01a32a4184d"/>
  </ds:schemaRefs>
</ds:datastoreItem>
</file>

<file path=customXml/itemProps3.xml><?xml version="1.0" encoding="utf-8"?>
<ds:datastoreItem xmlns:ds="http://schemas.openxmlformats.org/officeDocument/2006/customXml" ds:itemID="{BE03503D-5550-472A-BC25-51AD68200F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2104</TotalTime>
  <Words>477</Words>
  <Application>Microsoft Office PowerPoint</Application>
  <PresentationFormat>On-screen Show (16:9)</PresentationFormat>
  <Paragraphs>62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Statement of Principles  of Graduate Education</vt:lpstr>
      <vt:lpstr>UT System Objectives  Ensure quality, rigor, and excellence with programs that empower students to substantively contribute to improve the human condition, the economy, and the community </vt:lpstr>
      <vt:lpstr>Process and Timeline</vt:lpstr>
      <vt:lpstr>Call to Action </vt:lpstr>
      <vt:lpstr>Statement of Principles  Organized under Seven Themes</vt:lpstr>
      <vt:lpstr>Seven Themes to Advance Graduate Education</vt:lpstr>
      <vt:lpstr>Next Steps and Expected Outcomes </vt:lpstr>
      <vt:lpstr>Questions or Comments?</vt:lpstr>
    </vt:vector>
  </TitlesOfParts>
  <Company>UTSYSTEM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mtrevino</dc:creator>
  <cp:lastModifiedBy>Lemoine, Kevin</cp:lastModifiedBy>
  <cp:revision>40</cp:revision>
  <dcterms:created xsi:type="dcterms:W3CDTF">2012-07-24T16:25:50Z</dcterms:created>
  <dcterms:modified xsi:type="dcterms:W3CDTF">2023-11-06T19:37:07Z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0x010100C33661D1D593F448930B87C1B56D2656</vt:lpwstr>
  </property>
</Properties>
</file>